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4" r:id="rId17"/>
    <p:sldId id="275" r:id="rId18"/>
    <p:sldId id="276" r:id="rId19"/>
    <p:sldId id="281" r:id="rId20"/>
    <p:sldId id="282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1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7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&lt;заголовок&gt;</a:t>
            </a:r>
          </a:p>
        </p:txBody>
      </p:sp>
      <p:sp>
        <p:nvSpPr>
          <p:cNvPr id="74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&lt;дата/время&gt;</a:t>
            </a:r>
          </a:p>
        </p:txBody>
      </p:sp>
      <p:sp>
        <p:nvSpPr>
          <p:cNvPr id="75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&lt;нижний колонтитул&gt;</a:t>
            </a:r>
          </a:p>
        </p:txBody>
      </p:sp>
      <p:sp>
        <p:nvSpPr>
          <p:cNvPr id="76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302D0741-AF7A-4E1B-AF40-C83828594828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4347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2517CF4-A80D-41E3-A7EF-4F6560569E72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</a:t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6002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Рисунок 33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Рисунок 69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Рисунок 70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1872000" y="1296000"/>
            <a:ext cx="7559640" cy="17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Здоровьесберегающие технологии в работе психолога и логопеда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b="0" strike="noStrike" spc="-1" dirty="0" smtClean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СУ-ДЖОК ТЕРАПИЯ</a:t>
            </a:r>
            <a:endParaRPr lang="ru-RU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9" name="Picture 2"/>
          <p:cNvPicPr/>
          <p:nvPr/>
        </p:nvPicPr>
        <p:blipFill>
          <a:blip r:embed="rId2" cstate="print"/>
          <a:stretch/>
        </p:blipFill>
        <p:spPr>
          <a:xfrm>
            <a:off x="3646080" y="1944000"/>
            <a:ext cx="5281920" cy="3511800"/>
          </a:xfrm>
          <a:prstGeom prst="rect">
            <a:avLst/>
          </a:prstGeom>
          <a:ln w="9360">
            <a:noFill/>
          </a:ln>
        </p:spPr>
      </p:pic>
      <p:sp>
        <p:nvSpPr>
          <p:cNvPr id="100" name="CustomShape 2"/>
          <p:cNvSpPr/>
          <p:nvPr/>
        </p:nvSpPr>
        <p:spPr>
          <a:xfrm>
            <a:off x="-9720" y="1810440"/>
            <a:ext cx="3825360" cy="322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о</a:t>
            </a:r>
            <a:r>
              <a:rPr lang="ru-RU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беспечивает </a:t>
            </a:r>
            <a:r>
              <a:rPr lang="ru-RU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развитие познавательной, эмоционально-волевой сфер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4000" b="0" strike="noStrike" spc="-1" dirty="0" smtClean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ФИЗКУЛЬТМИНУТКИ </a:t>
            </a:r>
            <a:r>
              <a:rPr lang="ru-RU" sz="4000" b="0" strike="noStrike" spc="-1" dirty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, ДИНАМИЧЕСКИЕ ПАУЗЫ</a:t>
            </a:r>
            <a:endParaRPr lang="ru-RU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CustomShape 2"/>
          <p:cNvSpPr/>
          <p:nvPr/>
        </p:nvSpPr>
        <p:spPr>
          <a:xfrm>
            <a:off x="-144000" y="1820880"/>
            <a:ext cx="425700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р</a:t>
            </a:r>
            <a:r>
              <a:rPr lang="ru-RU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азвивают </a:t>
            </a:r>
            <a:r>
              <a:rPr lang="ru-RU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физическое здоровье детей и тонизируют весь организм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3" name="Рисунок 102"/>
          <p:cNvPicPr/>
          <p:nvPr/>
        </p:nvPicPr>
        <p:blipFill>
          <a:blip r:embed="rId2"/>
          <a:stretch/>
        </p:blipFill>
        <p:spPr>
          <a:xfrm>
            <a:off x="4104000" y="1872000"/>
            <a:ext cx="4752000" cy="3692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Психология у нас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Schoolbook L"/>
              <a:ea typeface="Noto Sans CJK SC Regular"/>
            </a:endParaRPr>
          </a:p>
          <a:p>
            <a:pPr algn="ctr"/>
            <a:r>
              <a:rPr lang="ru-RU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Развивается сейчас,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Schoolbook L"/>
              <a:ea typeface="Noto Sans CJK SC Regular"/>
            </a:endParaRPr>
          </a:p>
          <a:p>
            <a:pPr algn="ctr"/>
            <a:r>
              <a:rPr lang="ru-RU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Без психолога, друзья,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Schoolbook L"/>
              <a:ea typeface="Noto Sans CJK SC Regular"/>
            </a:endParaRPr>
          </a:p>
          <a:p>
            <a:pPr algn="ctr"/>
            <a:r>
              <a:rPr lang="ru-RU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Нам прожить никак нельзя!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Schoolbook L"/>
              <a:ea typeface="Noto Sans CJK SC Regular"/>
            </a:endParaRPr>
          </a:p>
          <a:p>
            <a:pPr algn="ctr"/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Schoolbook L"/>
              <a:ea typeface="Noto Sans CJK SC Regular"/>
            </a:endParaRPr>
          </a:p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 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Schoolbook L"/>
              <a:ea typeface="Noto Sans CJK SC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457200" y="0"/>
            <a:ext cx="8228880" cy="135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4000" b="0" strike="noStrike" spc="-1" dirty="0" smtClean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СВЕТОВАЯ </a:t>
            </a:r>
            <a:r>
              <a:rPr lang="ru-RU" sz="4000" b="0" strike="noStrike" spc="-1" dirty="0" smtClean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ПАНЕЛЬ </a:t>
            </a:r>
            <a:r>
              <a:rPr lang="ru-RU" sz="4400" b="0" strike="noStrike" spc="-1" dirty="0" smtClean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«</a:t>
            </a:r>
            <a:r>
              <a:rPr lang="ru-RU" sz="4000" b="0" strike="noStrike" spc="-1" dirty="0" smtClean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РИСУНОК </a:t>
            </a:r>
            <a:r>
              <a:rPr lang="ru-RU" sz="4000" b="0" strike="noStrike" spc="-1" dirty="0" smtClean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НА ПЕСКЕ»</a:t>
            </a:r>
            <a:endParaRPr lang="ru-RU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9" name="Picture 2"/>
          <p:cNvPicPr/>
          <p:nvPr/>
        </p:nvPicPr>
        <p:blipFill>
          <a:blip r:embed="rId2" cstate="print"/>
          <a:stretch/>
        </p:blipFill>
        <p:spPr>
          <a:xfrm>
            <a:off x="3672000" y="1728000"/>
            <a:ext cx="5311440" cy="3531240"/>
          </a:xfrm>
          <a:prstGeom prst="rect">
            <a:avLst/>
          </a:prstGeom>
          <a:ln w="9360">
            <a:noFill/>
          </a:ln>
        </p:spPr>
      </p:pic>
      <p:sp>
        <p:nvSpPr>
          <p:cNvPr id="110" name="TextShape 2"/>
          <p:cNvSpPr txBox="1"/>
          <p:nvPr/>
        </p:nvSpPr>
        <p:spPr>
          <a:xfrm>
            <a:off x="288000" y="1142984"/>
            <a:ext cx="3384000" cy="571501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- способствует </a:t>
            </a:r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сенсомоторному развитию детей;</a:t>
            </a:r>
          </a:p>
          <a:p>
            <a:pPr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 </a:t>
            </a:r>
            <a:endParaRPr lang="ru-RU" sz="2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Schoolbook L"/>
            </a:endParaRPr>
          </a:p>
          <a:p>
            <a:pPr algn="ctr">
              <a:lnSpc>
                <a:spcPct val="100000"/>
              </a:lnSpc>
            </a:pPr>
            <a:r>
              <a:rPr lang="ru-RU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- </a:t>
            </a:r>
            <a:r>
              <a:rPr lang="ru-RU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формирует </a:t>
            </a:r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нетрадиционные для изобразительной деятельности мышечно-двигательные ощущения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457200" y="642918"/>
            <a:ext cx="8228880" cy="6429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4400" b="0" strike="noStrike" spc="-1" dirty="0" smtClean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 </a:t>
            </a:r>
            <a:r>
              <a:rPr lang="ru-RU" sz="4000" b="0" strike="noStrike" spc="-1" dirty="0" smtClean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СВЕТОВАЯ ПАНЕЛЬ «РИСУНОК НА ПЕСКЕ»</a:t>
            </a:r>
            <a:endParaRPr lang="ru-RU" sz="4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endParaRPr lang="ru-RU" sz="4400" b="0" strike="noStrike" spc="-1" dirty="0">
              <a:solidFill>
                <a:srgbClr val="990066"/>
              </a:solidFill>
              <a:uFill>
                <a:solidFill>
                  <a:srgbClr val="FFFFFF"/>
                </a:solidFill>
              </a:uFill>
              <a:latin typeface="Century Schoolbook L"/>
              <a:ea typeface="Noto Sans CJK SC Regular"/>
            </a:endParaRPr>
          </a:p>
        </p:txBody>
      </p:sp>
      <p:pic>
        <p:nvPicPr>
          <p:cNvPr id="112" name="Picture 2"/>
          <p:cNvPicPr/>
          <p:nvPr/>
        </p:nvPicPr>
        <p:blipFill>
          <a:blip r:embed="rId2" cstate="print"/>
          <a:stretch/>
        </p:blipFill>
        <p:spPr>
          <a:xfrm>
            <a:off x="4214810" y="2071678"/>
            <a:ext cx="4664520" cy="3101400"/>
          </a:xfrm>
          <a:prstGeom prst="rect">
            <a:avLst/>
          </a:prstGeom>
          <a:ln w="9360">
            <a:noFill/>
          </a:ln>
        </p:spPr>
      </p:pic>
      <p:sp>
        <p:nvSpPr>
          <p:cNvPr id="113" name="TextShape 2"/>
          <p:cNvSpPr txBox="1"/>
          <p:nvPr/>
        </p:nvSpPr>
        <p:spPr>
          <a:xfrm>
            <a:off x="360000" y="1500174"/>
            <a:ext cx="3854810" cy="51435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-</a:t>
            </a:r>
            <a:r>
              <a:rPr lang="ru-RU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 способствует снятию </a:t>
            </a:r>
            <a:r>
              <a:rPr lang="ru-RU" sz="28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психоэмоционального</a:t>
            </a:r>
            <a:r>
              <a:rPr lang="ru-RU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 напряжения и усиливает положительный  настрой;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ru-RU" sz="2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Schoolbook L"/>
            </a:endParaRPr>
          </a:p>
          <a:p>
            <a:pPr algn="ctr"/>
            <a:r>
              <a:rPr lang="ru-RU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- </a:t>
            </a:r>
            <a:r>
              <a:rPr lang="ru-RU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стимулирует </a:t>
            </a:r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ослабленные зрительные </a:t>
            </a:r>
            <a:r>
              <a:rPr lang="ru-RU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функции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457200" y="0"/>
            <a:ext cx="8228880" cy="135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4000" b="0" strike="noStrike" spc="-1" dirty="0" smtClean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АКВАЛАМПА </a:t>
            </a:r>
            <a:endParaRPr lang="ru-RU" sz="4000" b="0" strike="noStrike" spc="-1" dirty="0">
              <a:solidFill>
                <a:srgbClr val="990066"/>
              </a:solidFill>
              <a:uFill>
                <a:solidFill>
                  <a:srgbClr val="FFFFFF"/>
                </a:solidFill>
              </a:uFill>
              <a:latin typeface="Century Schoolbook L"/>
              <a:ea typeface="Noto Sans CJK SC Regular"/>
            </a:endParaRPr>
          </a:p>
          <a:p>
            <a:pPr algn="ctr">
              <a:lnSpc>
                <a:spcPct val="100000"/>
              </a:lnSpc>
            </a:pPr>
            <a:r>
              <a:rPr lang="ru-RU" sz="4000" b="0" strike="noStrike" spc="-1" dirty="0" smtClean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С ПОДСВЕТКОЙ И РЫБКАМИ</a:t>
            </a:r>
            <a:endParaRPr lang="ru-RU" sz="4000" b="0" strike="noStrike" spc="-1" dirty="0">
              <a:solidFill>
                <a:srgbClr val="990066"/>
              </a:solidFill>
              <a:uFill>
                <a:solidFill>
                  <a:srgbClr val="FFFFFF"/>
                </a:solidFill>
              </a:uFill>
              <a:latin typeface="Century Schoolbook L"/>
              <a:ea typeface="Noto Sans CJK SC Regular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457200" y="1600200"/>
            <a:ext cx="368532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способствует  психологической разгрузке, а </a:t>
            </a:r>
            <a:r>
              <a:rPr lang="ru-RU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также </a:t>
            </a:r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для </a:t>
            </a:r>
            <a:r>
              <a:rPr lang="ru-RU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реабилитации </a:t>
            </a:r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детей </a:t>
            </a:r>
            <a:r>
              <a:rPr lang="ru-RU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с </a:t>
            </a:r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нарушениями зрения и психомоторными </a:t>
            </a:r>
            <a:r>
              <a:rPr lang="ru-RU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отклонениями</a:t>
            </a: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6" name="Picture 2"/>
          <p:cNvPicPr/>
          <p:nvPr/>
        </p:nvPicPr>
        <p:blipFill>
          <a:blip r:embed="rId2" cstate="print"/>
          <a:stretch/>
        </p:blipFill>
        <p:spPr>
          <a:xfrm>
            <a:off x="4496760" y="1416960"/>
            <a:ext cx="4071240" cy="47854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БАЛАНСИРОВОЧНАЯ ДОСКА С ЛАБИРИНТОМ</a:t>
            </a:r>
            <a:endParaRPr lang="ru-RU" sz="4000" b="0" strike="noStrike" spc="-1" dirty="0">
              <a:solidFill>
                <a:srgbClr val="990066"/>
              </a:solidFill>
              <a:uFill>
                <a:solidFill>
                  <a:srgbClr val="FFFFFF"/>
                </a:solidFill>
              </a:uFill>
              <a:latin typeface="Century Schoolbook L"/>
              <a:ea typeface="Noto Sans CJK SC Regular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144000" y="1306800"/>
            <a:ext cx="3499306" cy="555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- </a:t>
            </a: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развивает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координацию движений и мелкую </a:t>
            </a: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моторику;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ru-RU" sz="24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Schoolbook L"/>
            </a:endParaRPr>
          </a:p>
          <a:p>
            <a:pPr algn="ctr"/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- укрепляет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мышцы </a:t>
            </a: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глаз; 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ru-RU" sz="24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Schoolbook L"/>
            </a:endParaRPr>
          </a:p>
          <a:p>
            <a:pPr algn="ctr"/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- развивает логическое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мышление, внимание;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ru-RU" sz="24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Schoolbook L"/>
            </a:endParaRPr>
          </a:p>
          <a:p>
            <a:pPr algn="ctr"/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- улучшает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умственное развитие и </a:t>
            </a: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тренирует </a:t>
            </a: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память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Schoolbook L"/>
            </a:endParaRPr>
          </a:p>
        </p:txBody>
      </p:sp>
      <p:pic>
        <p:nvPicPr>
          <p:cNvPr id="129" name="Picture 2"/>
          <p:cNvPicPr/>
          <p:nvPr/>
        </p:nvPicPr>
        <p:blipFill>
          <a:blip r:embed="rId2" cstate="print"/>
          <a:stretch/>
        </p:blipFill>
        <p:spPr>
          <a:xfrm>
            <a:off x="3606840" y="1584000"/>
            <a:ext cx="5537160" cy="41760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483120" y="-57600"/>
            <a:ext cx="8228880" cy="120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ШАГОМОБИЛЬ</a:t>
            </a:r>
            <a:endParaRPr lang="ru-RU" sz="4000" b="0" strike="noStrike" spc="-1" dirty="0">
              <a:solidFill>
                <a:srgbClr val="990066"/>
              </a:solidFill>
              <a:uFill>
                <a:solidFill>
                  <a:srgbClr val="FFFFFF"/>
                </a:solidFill>
              </a:uFill>
              <a:latin typeface="Century Schoolbook L"/>
              <a:ea typeface="Noto Sans CJK SC Regular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241200" y="2016000"/>
            <a:ext cx="4294800" cy="29846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развивает координацию движений  и способствует  установлению равновесия и </a:t>
            </a:r>
            <a:r>
              <a:rPr lang="ru-RU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балансировки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ctr"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2" name="Picture 2"/>
          <p:cNvPicPr/>
          <p:nvPr/>
        </p:nvPicPr>
        <p:blipFill>
          <a:blip r:embed="rId2"/>
          <a:stretch/>
        </p:blipFill>
        <p:spPr>
          <a:xfrm>
            <a:off x="4784400" y="1240200"/>
            <a:ext cx="3999600" cy="5239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kern="1200" spc="-1" dirty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+mn-ea"/>
                <a:cs typeface="+mn-cs"/>
              </a:rPr>
              <a:t>МАГНИТНЫЙ ВЕЛОТРЕНАЖЕР</a:t>
            </a:r>
          </a:p>
        </p:txBody>
      </p:sp>
      <p:pic>
        <p:nvPicPr>
          <p:cNvPr id="1946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378013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0484" y="2143116"/>
            <a:ext cx="46335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500562" y="1142984"/>
            <a:ext cx="4214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- </a:t>
            </a:r>
            <a:r>
              <a:rPr lang="ru-RU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укрепляет </a:t>
            </a:r>
            <a:r>
              <a:rPr lang="ru-RU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мышцы рук и </a:t>
            </a:r>
            <a:r>
              <a:rPr lang="ru-RU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ног</a:t>
            </a:r>
            <a:r>
              <a:rPr lang="ru-RU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57490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kern="1200" spc="-1" dirty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+mn-ea"/>
                <a:cs typeface="+mn-cs"/>
              </a:rPr>
              <a:t>МАГНИТНЫЙ ВЕЛОТРЕНАЖЕР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38326" y="2204864"/>
            <a:ext cx="3757610" cy="39212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800" kern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+mn-ea"/>
                <a:cs typeface="+mn-cs"/>
              </a:rPr>
              <a:t>- </a:t>
            </a:r>
            <a:r>
              <a:rPr lang="ru-RU" sz="2800" kern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+mn-ea"/>
                <a:cs typeface="+mn-cs"/>
              </a:rPr>
              <a:t>помогает </a:t>
            </a:r>
            <a:r>
              <a:rPr lang="ru-RU" sz="2800" kern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+mn-ea"/>
                <a:cs typeface="+mn-cs"/>
              </a:rPr>
              <a:t>развивать </a:t>
            </a:r>
            <a:r>
              <a:rPr lang="ru-RU" sz="2800" kern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+mn-ea"/>
                <a:cs typeface="+mn-cs"/>
              </a:rPr>
              <a:t>выносливость и </a:t>
            </a:r>
            <a:endParaRPr lang="ru-RU" sz="28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Schoolbook L"/>
              <a:ea typeface="+mn-ea"/>
              <a:cs typeface="+mn-cs"/>
            </a:endParaRPr>
          </a:p>
          <a:p>
            <a:pPr algn="ctr"/>
            <a:r>
              <a:rPr lang="ru-RU" sz="2800" kern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+mn-ea"/>
                <a:cs typeface="+mn-cs"/>
              </a:rPr>
              <a:t>тренирует </a:t>
            </a:r>
            <a:r>
              <a:rPr lang="ru-RU" sz="2800" kern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+mn-ea"/>
                <a:cs typeface="+mn-cs"/>
              </a:rPr>
              <a:t>сердце, </a:t>
            </a:r>
            <a:r>
              <a:rPr lang="ru-RU" sz="2800" kern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+mn-ea"/>
                <a:cs typeface="+mn-cs"/>
              </a:rPr>
              <a:t>легкие;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060848"/>
            <a:ext cx="500391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7199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457380" y="548680"/>
            <a:ext cx="8228880" cy="12026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/>
            <a:r>
              <a:rPr lang="ru-RU" sz="6600" b="0" strike="noStrike" spc="-1" dirty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Народная</a:t>
            </a:r>
            <a:r>
              <a:rPr lang="ru-RU" sz="4400" b="0" strike="noStrike" spc="-1" dirty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 </a:t>
            </a:r>
            <a:r>
              <a:rPr lang="ru-RU" sz="6600" b="0" strike="noStrike" spc="-1" dirty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мудрость гласит: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19472" y="1770417"/>
            <a:ext cx="914364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ctr">
              <a:lnSpc>
                <a:spcPct val="100000"/>
              </a:lnSpc>
            </a:pPr>
            <a:r>
              <a:rPr lang="ru-RU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ЗДОРОВЬЕ-это бесценный дар,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ctr">
              <a:lnSpc>
                <a:spcPct val="100000"/>
              </a:lnSpc>
            </a:pPr>
            <a:r>
              <a:rPr lang="ru-RU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потеряв его в молодости,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ctr">
              <a:lnSpc>
                <a:spcPct val="100000"/>
              </a:lnSpc>
            </a:pPr>
            <a:r>
              <a:rPr lang="ru-RU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не найдешь до самой старости.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457200" y="12132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ЦВЕТОТЕРАПИЯ</a:t>
            </a:r>
            <a:endParaRPr lang="ru-RU" sz="4000" b="0" strike="noStrike" spc="-1" dirty="0">
              <a:solidFill>
                <a:srgbClr val="990066"/>
              </a:solidFill>
              <a:uFill>
                <a:solidFill>
                  <a:srgbClr val="FFFFFF"/>
                </a:solidFill>
              </a:uFill>
              <a:latin typeface="Century Schoolbook L"/>
              <a:ea typeface="Noto Sans CJK SC Regular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428596" y="928670"/>
            <a:ext cx="8228880" cy="125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6000" algn="ctr">
              <a:buClr>
                <a:srgbClr val="000000"/>
              </a:buClr>
            </a:pPr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это уникальная методика, оказывающая </a:t>
            </a:r>
            <a:r>
              <a:rPr lang="ru-RU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влияние на мозг ребенка </a:t>
            </a:r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при проникновении разнообразных оттенков цвета </a:t>
            </a:r>
            <a:r>
              <a:rPr lang="ru-RU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5" name="Picture 3"/>
          <p:cNvPicPr/>
          <p:nvPr/>
        </p:nvPicPr>
        <p:blipFill>
          <a:blip r:embed="rId2" cstate="print"/>
          <a:stretch/>
        </p:blipFill>
        <p:spPr>
          <a:xfrm>
            <a:off x="714348" y="2357430"/>
            <a:ext cx="8228880" cy="42969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457200" y="972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4000" b="0" strike="noStrike" spc="-1" dirty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МУЗЫКОТЕРАПИЯ</a:t>
            </a:r>
            <a:endParaRPr lang="ru-RU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267120" y="864000"/>
            <a:ext cx="8228880" cy="161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- с</a:t>
            </a:r>
            <a:r>
              <a:rPr lang="ru-RU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нижает </a:t>
            </a:r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эмоционально-психическое напряжение, тревожность;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ru-RU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-   </a:t>
            </a:r>
            <a:r>
              <a:rPr lang="ru-RU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о</a:t>
            </a:r>
            <a:r>
              <a:rPr lang="ru-RU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птимизирует </a:t>
            </a:r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мышечный </a:t>
            </a:r>
            <a:r>
              <a:rPr lang="ru-RU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тонус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/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8" name="Picture 2"/>
          <p:cNvPicPr/>
          <p:nvPr/>
        </p:nvPicPr>
        <p:blipFill>
          <a:blip r:embed="rId2"/>
          <a:stretch/>
        </p:blipFill>
        <p:spPr>
          <a:xfrm>
            <a:off x="1285852" y="2143116"/>
            <a:ext cx="6806160" cy="45252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4000" b="0" strike="noStrike" spc="-1" dirty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ПСИХОМЫШЕЧНАЯ РЕЛАКСАЦИЯ</a:t>
            </a:r>
            <a:endParaRPr lang="ru-RU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-119160" y="1394280"/>
            <a:ext cx="4151160" cy="546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6000" algn="ctr">
              <a:buClr>
                <a:srgbClr val="000000"/>
              </a:buClr>
            </a:pPr>
            <a: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-</a:t>
            </a: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 стимулирует все сенсорные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процессы;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ctr">
              <a:buClr>
                <a:srgbClr val="000000"/>
              </a:buClr>
            </a:pP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- улучшает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эмоциональное состояние;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ctr">
              <a:buClr>
                <a:srgbClr val="000000"/>
              </a:buClr>
            </a:pP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- снижает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беспокойство и </a:t>
            </a: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агрессивность;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ctr">
              <a:buClr>
                <a:srgbClr val="000000"/>
              </a:buClr>
            </a:pP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- снижает нервное возбуждение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и тревожность;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ctr">
              <a:buClr>
                <a:srgbClr val="000000"/>
              </a:buClr>
            </a:pP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- активизирует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мозговую деятельность;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ctr">
              <a:buClr>
                <a:srgbClr val="000000"/>
              </a:buClr>
            </a:pP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- развивает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психические </a:t>
            </a: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процессы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/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1" name="Picture 2"/>
          <p:cNvPicPr/>
          <p:nvPr/>
        </p:nvPicPr>
        <p:blipFill>
          <a:blip r:embed="rId2" cstate="print"/>
          <a:stretch/>
        </p:blipFill>
        <p:spPr>
          <a:xfrm>
            <a:off x="3943883" y="2060848"/>
            <a:ext cx="5150160" cy="34243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555120" y="12240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Лучик солнца озарит улыбку детскую!</a:t>
            </a:r>
          </a:p>
          <a:p>
            <a:pPr algn="ctr"/>
            <a:r>
              <a:rPr lang="ru-RU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Вместе с ней пребудет доброта!</a:t>
            </a:r>
          </a:p>
          <a:p>
            <a:pPr algn="ctr"/>
            <a:r>
              <a:rPr lang="ru-RU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Пусть исполнит этот миг мечту заветную,</a:t>
            </a:r>
          </a:p>
          <a:p>
            <a:pPr algn="ctr"/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Начиная </a:t>
            </a:r>
            <a:r>
              <a:rPr lang="ru-RU" sz="32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жизни  </a:t>
            </a:r>
            <a:r>
              <a:rPr lang="ru-RU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с чистого листа!</a:t>
            </a:r>
          </a:p>
          <a:p>
            <a:pPr algn="ctr"/>
            <a:r>
              <a:rPr lang="ru-RU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Мир прекрасен! Отвори своё сердечко!</a:t>
            </a:r>
          </a:p>
          <a:p>
            <a:pPr algn="ctr"/>
            <a:r>
              <a:rPr lang="ru-RU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Словно в сказке, чудо сотвори!</a:t>
            </a:r>
          </a:p>
          <a:p>
            <a:pPr algn="ctr"/>
            <a:r>
              <a:rPr lang="ru-RU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И пойми, что нет преград на свете</a:t>
            </a:r>
          </a:p>
          <a:p>
            <a:pPr algn="ctr"/>
            <a:r>
              <a:rPr lang="ru-RU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Для СВОБОДЫ, СЧАСТЬЯ и ЛЮБВИ!</a:t>
            </a:r>
          </a:p>
          <a:p>
            <a:pPr algn="ctr"/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Schoolbook L"/>
            </a:endParaRPr>
          </a:p>
          <a:p>
            <a:pPr marL="216000" indent="-216000" algn="ctr">
              <a:buClr>
                <a:srgbClr val="000000"/>
              </a:buClr>
            </a:pPr>
            <a:r>
              <a:rPr lang="ru-RU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144000" y="225360"/>
            <a:ext cx="907164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6600" b="0" strike="noStrike" spc="-1" dirty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НАУКА говорит </a:t>
            </a:r>
            <a:r>
              <a:rPr lang="ru-RU" sz="6600" b="0" strike="noStrike" spc="-1" dirty="0" smtClean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так: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CustomShape 2"/>
          <p:cNvSpPr/>
          <p:nvPr/>
        </p:nvSpPr>
        <p:spPr>
          <a:xfrm>
            <a:off x="432000" y="1944000"/>
            <a:ext cx="813564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 algn="just"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«ЗДОРОВЬЕ – это состояние физического, психического и социального благополучия человека , а не просто отсутствие болезней  или физических дефектов»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2"/>
          <p:cNvSpPr/>
          <p:nvPr/>
        </p:nvSpPr>
        <p:spPr>
          <a:xfrm>
            <a:off x="216000" y="1512000"/>
            <a:ext cx="8783640" cy="343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Работает он тонко, терпеливо,</a:t>
            </a:r>
          </a:p>
          <a:p>
            <a:pPr algn="ctr"/>
            <a:r>
              <a:rPr lang="ru-RU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Слагая результат из маленьких побед,</a:t>
            </a:r>
          </a:p>
          <a:p>
            <a:pPr algn="ctr"/>
            <a:r>
              <a:rPr lang="ru-RU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Работает умело, эффективно</a:t>
            </a:r>
          </a:p>
          <a:p>
            <a:pPr marL="343080" indent="-342360" algn="ctr"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Интеллигентный, деликатный ЛОГОПЕД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216000" y="2304000"/>
            <a:ext cx="4556880" cy="279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Оказывается  правильно говорящий ребенок - это здоровый ребенок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4" name="Picture 2"/>
          <p:cNvPicPr/>
          <p:nvPr/>
        </p:nvPicPr>
        <p:blipFill>
          <a:blip r:embed="rId2"/>
          <a:stretch/>
        </p:blipFill>
        <p:spPr>
          <a:xfrm>
            <a:off x="4752000" y="1152000"/>
            <a:ext cx="3938400" cy="45252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214200" y="357120"/>
            <a:ext cx="4642920" cy="578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4000" b="0" strike="noStrike" spc="-1" dirty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ДЫХАТЕЛЬНАЯ ГИМНАСТИКА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уникальный оздоровительный  метод, который способствует насыщению кислородом коры головного мозга и улучшению работы всего организма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8" name="Picture 2"/>
          <p:cNvPicPr/>
          <p:nvPr/>
        </p:nvPicPr>
        <p:blipFill>
          <a:blip r:embed="rId2"/>
          <a:stretch/>
        </p:blipFill>
        <p:spPr>
          <a:xfrm>
            <a:off x="4857480" y="1090440"/>
            <a:ext cx="3938400" cy="45252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ГИМНАСТИКА ДЛЯ ГЛАЗ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288000" y="3816000"/>
            <a:ext cx="8542440" cy="235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п</a:t>
            </a:r>
            <a:r>
              <a:rPr lang="ru-RU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озволяет </a:t>
            </a:r>
            <a:r>
              <a:rPr lang="ru-RU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снимать статическое напряжение  с мышц глаз, способствует  развитию зрительной моторной координации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1" name="Рисунок 90"/>
          <p:cNvPicPr/>
          <p:nvPr/>
        </p:nvPicPr>
        <p:blipFill>
          <a:blip r:embed="rId2"/>
          <a:stretch/>
        </p:blipFill>
        <p:spPr>
          <a:xfrm>
            <a:off x="1629360" y="1479240"/>
            <a:ext cx="5714280" cy="1904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b="0" strike="noStrike" spc="-1" dirty="0" smtClean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АРТИКУЛЯЦИОННАЯ ГИМНАСТИКА </a:t>
            </a:r>
            <a:endParaRPr lang="ru-RU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CustomShape 2"/>
          <p:cNvSpPr/>
          <p:nvPr/>
        </p:nvSpPr>
        <p:spPr>
          <a:xfrm>
            <a:off x="134280" y="1656000"/>
            <a:ext cx="418536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о</a:t>
            </a:r>
            <a:r>
              <a:rPr lang="ru-RU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казывает </a:t>
            </a:r>
            <a:r>
              <a:rPr lang="ru-RU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общеукрепляющее воздействие, тонизирует работу центральной нервной системы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4" name="Picture 2"/>
          <p:cNvPicPr/>
          <p:nvPr/>
        </p:nvPicPr>
        <p:blipFill>
          <a:blip r:embed="rId2"/>
          <a:stretch/>
        </p:blipFill>
        <p:spPr>
          <a:xfrm>
            <a:off x="4136040" y="1522440"/>
            <a:ext cx="4791600" cy="45252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b="0" strike="noStrike" spc="-1" dirty="0" smtClean="0">
                <a:solidFill>
                  <a:srgbClr val="990066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ПАЛЬЧИКОВАЯ ГИМНАСТИКА</a:t>
            </a:r>
            <a:endParaRPr lang="ru-RU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6" name="Picture 3"/>
          <p:cNvPicPr/>
          <p:nvPr/>
        </p:nvPicPr>
        <p:blipFill>
          <a:blip r:embed="rId2" cstate="print"/>
          <a:stretch/>
        </p:blipFill>
        <p:spPr>
          <a:xfrm>
            <a:off x="3816000" y="1728000"/>
            <a:ext cx="5149080" cy="3389400"/>
          </a:xfrm>
          <a:prstGeom prst="rect">
            <a:avLst/>
          </a:prstGeom>
          <a:ln w="9360">
            <a:noFill/>
          </a:ln>
        </p:spPr>
      </p:pic>
      <p:sp>
        <p:nvSpPr>
          <p:cNvPr id="97" name="CustomShape 2"/>
          <p:cNvSpPr/>
          <p:nvPr/>
        </p:nvSpPr>
        <p:spPr>
          <a:xfrm>
            <a:off x="-9720" y="1810440"/>
            <a:ext cx="3825360" cy="322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с</a:t>
            </a:r>
            <a:r>
              <a:rPr lang="ru-RU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тимулирует </a:t>
            </a:r>
            <a:r>
              <a:rPr lang="ru-RU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речевое развитие ребенка, готовит кисть  руки к письму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school_holiday</Template>
  <TotalTime>496</TotalTime>
  <Words>422</Words>
  <Application>Microsoft Office PowerPoint</Application>
  <PresentationFormat>Экран (4:3)</PresentationFormat>
  <Paragraphs>84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Arial</vt:lpstr>
      <vt:lpstr>Calibri</vt:lpstr>
      <vt:lpstr>Century Schoolbook L</vt:lpstr>
      <vt:lpstr>DejaVu Sans</vt:lpstr>
      <vt:lpstr>Noto Sans CJK SC Regular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МАГНИТНЫЙ ВЕЛОТРЕНАЖЕР</vt:lpstr>
      <vt:lpstr>МАГНИТНЫЙ ВЕЛОТРЕНАЖЕР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user</dc:creator>
  <dc:description/>
  <cp:lastModifiedBy>User</cp:lastModifiedBy>
  <cp:revision>52</cp:revision>
  <dcterms:created xsi:type="dcterms:W3CDTF">2016-03-23T12:43:46Z</dcterms:created>
  <dcterms:modified xsi:type="dcterms:W3CDTF">2016-04-01T10:31:28Z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37</vt:i4>
  </property>
</Properties>
</file>